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9" r:id="rId2"/>
    <p:sldId id="350" r:id="rId3"/>
    <p:sldId id="351" r:id="rId4"/>
    <p:sldId id="349" r:id="rId5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009900"/>
    <a:srgbClr val="FAFD00"/>
    <a:srgbClr val="C59305"/>
    <a:srgbClr val="00CC99"/>
    <a:srgbClr val="FF33CC"/>
    <a:srgbClr val="CFEFFD"/>
    <a:srgbClr val="66FFFF"/>
    <a:srgbClr val="FF00FF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0510" autoAdjust="0"/>
  </p:normalViewPr>
  <p:slideViewPr>
    <p:cSldViewPr snapToGrid="0">
      <p:cViewPr>
        <p:scale>
          <a:sx n="60" d="100"/>
          <a:sy n="60" d="100"/>
        </p:scale>
        <p:origin x="-3288" y="-1080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Title </a:t>
            </a:r>
            <a:r>
              <a:rPr lang="en-US" dirty="0" smtClean="0"/>
              <a:t>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Exercise </a:t>
            </a:r>
            <a:r>
              <a:rPr lang="en-US" dirty="0" smtClean="0"/>
              <a:t>26a</a:t>
            </a:r>
            <a:r>
              <a:rPr lang="en-US" baseline="0" dirty="0" smtClean="0"/>
              <a:t> uses velocities and densities for the Gulf of Mexico (shown)</a:t>
            </a:r>
            <a:r>
              <a:rPr lang="en-US" baseline="0" dirty="0" smtClean="0"/>
              <a:t>. Exercise </a:t>
            </a:r>
            <a:r>
              <a:rPr lang="en-US" baseline="0" dirty="0" smtClean="0"/>
              <a:t>26b uses velocities and densities for the North Sea (given in the exercise instructions)</a:t>
            </a:r>
            <a:r>
              <a:rPr lang="en-US" baseline="0" dirty="0" smtClean="0"/>
              <a:t>. Given </a:t>
            </a:r>
            <a:r>
              <a:rPr lang="en-US" baseline="0" dirty="0" smtClean="0"/>
              <a:t>these values, first impedances are computed (step 2) and five </a:t>
            </a:r>
            <a:r>
              <a:rPr lang="en-US" baseline="0" dirty="0" smtClean="0"/>
              <a:t>(5) RCs </a:t>
            </a:r>
            <a:r>
              <a:rPr lang="en-US" baseline="0" dirty="0" smtClean="0"/>
              <a:t>are calculated (step 3).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Knowing </a:t>
            </a:r>
            <a:r>
              <a:rPr lang="en-US" dirty="0" smtClean="0"/>
              <a:t>the sign and magnitude for shale over water (brine) sand from step 3 – location A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dirty="0" smtClean="0"/>
              <a:t>draw </a:t>
            </a:r>
            <a:r>
              <a:rPr lang="en-US" dirty="0" smtClean="0"/>
              <a:t>a zero-phase wavelet for locations B, C, D and 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HINT: </a:t>
            </a:r>
            <a:r>
              <a:rPr lang="en-US" dirty="0" smtClean="0"/>
              <a:t>If the sign of the RC at the </a:t>
            </a:r>
            <a:r>
              <a:rPr lang="en-US" dirty="0" smtClean="0"/>
              <a:t>four (4) </a:t>
            </a:r>
            <a:r>
              <a:rPr lang="en-US" dirty="0" smtClean="0"/>
              <a:t>locations is the same as at A, then the wavelet has the same </a:t>
            </a:r>
            <a:r>
              <a:rPr lang="en-US" dirty="0" smtClean="0"/>
              <a:t>polarity.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sign of the RC at the </a:t>
            </a:r>
            <a:r>
              <a:rPr lang="en-US" dirty="0" smtClean="0"/>
              <a:t>four (4) </a:t>
            </a:r>
            <a:r>
              <a:rPr lang="en-US" dirty="0" smtClean="0"/>
              <a:t>locations is the opposite that at A, then the wavelet is flipped - opposite </a:t>
            </a:r>
            <a:r>
              <a:rPr lang="en-US" dirty="0" smtClean="0"/>
              <a:t>polarity.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magnitude (absolute value) of the</a:t>
            </a:r>
            <a:r>
              <a:rPr lang="en-US" baseline="0" dirty="0" smtClean="0"/>
              <a:t> RCs relative to the magnitude at A dictates the amplitudes at the </a:t>
            </a:r>
            <a:r>
              <a:rPr lang="en-US" baseline="0" dirty="0" smtClean="0"/>
              <a:t>four (4) </a:t>
            </a:r>
            <a:r>
              <a:rPr lang="en-US" baseline="0" dirty="0" smtClean="0"/>
              <a:t>locations.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26a/b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  Exer 26a/b: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DHI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Modeling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DHI Modeling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815654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Gulf of Mexico/North Sea data to calculate several reflection coefficients and the seismic responses for a shale-capped reservoir that has a gas cap and an oil leg.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067503" y="2167050"/>
            <a:ext cx="4162097" cy="2940978"/>
            <a:chOff x="2365641" y="1646846"/>
            <a:chExt cx="5174719" cy="4328876"/>
          </a:xfrm>
        </p:grpSpPr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2369474" y="1646846"/>
              <a:ext cx="5170886" cy="43288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flipV="1">
              <a:off x="2365641" y="1848724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2" name="Line 6"/>
            <p:cNvSpPr>
              <a:spLocks noChangeShapeType="1"/>
            </p:cNvSpPr>
            <p:nvPr/>
          </p:nvSpPr>
          <p:spPr bwMode="auto">
            <a:xfrm flipV="1">
              <a:off x="2373307" y="2932221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3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871614" y="22614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14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5340146" y="49152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81387" y="4683833"/>
              <a:ext cx="2144564" cy="1269635"/>
            </a:xfrm>
            <a:custGeom>
              <a:avLst/>
              <a:gdLst>
                <a:gd name="connsiteX0" fmla="*/ 322342 w 2111672"/>
                <a:gd name="connsiteY0" fmla="*/ 0 h 1269635"/>
                <a:gd name="connsiteX1" fmla="*/ 2111672 w 2111672"/>
                <a:gd name="connsiteY1" fmla="*/ 0 h 1269635"/>
                <a:gd name="connsiteX2" fmla="*/ 0 w 2111672"/>
                <a:gd name="connsiteY2" fmla="*/ 1269635 h 1269635"/>
                <a:gd name="connsiteX3" fmla="*/ 0 w 2111672"/>
                <a:gd name="connsiteY3" fmla="*/ 184196 h 12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672" h="1269635">
                  <a:moveTo>
                    <a:pt x="322342" y="0"/>
                  </a:moveTo>
                  <a:lnTo>
                    <a:pt x="2111672" y="0"/>
                  </a:lnTo>
                  <a:lnTo>
                    <a:pt x="0" y="1269635"/>
                  </a:lnTo>
                  <a:lnTo>
                    <a:pt x="0" y="184196"/>
                  </a:lnTo>
                </a:path>
              </a:pathLst>
            </a:cu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7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66580" y="5141378"/>
              <a:ext cx="760236" cy="344981"/>
            </a:xfrm>
            <a:prstGeom prst="rect">
              <a:avLst/>
            </a:prstGeom>
            <a:no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+mn-lt"/>
                </a:rPr>
                <a:t>Water</a:t>
              </a:r>
            </a:p>
          </p:txBody>
        </p:sp>
        <p:sp>
          <p:nvSpPr>
            <p:cNvPr id="18" name="Freeform 57"/>
            <p:cNvSpPr>
              <a:spLocks/>
            </p:cNvSpPr>
            <p:nvPr/>
          </p:nvSpPr>
          <p:spPr bwMode="auto">
            <a:xfrm>
              <a:off x="2705701" y="3481511"/>
              <a:ext cx="3836958" cy="1205004"/>
            </a:xfrm>
            <a:custGeom>
              <a:avLst/>
              <a:gdLst>
                <a:gd name="T0" fmla="*/ 1551 w 3003"/>
                <a:gd name="T1" fmla="*/ 0 h 922"/>
                <a:gd name="T2" fmla="*/ 0 w 3003"/>
                <a:gd name="T3" fmla="*/ 922 h 922"/>
                <a:gd name="T4" fmla="*/ 1459 w 3003"/>
                <a:gd name="T5" fmla="*/ 922 h 922"/>
                <a:gd name="T6" fmla="*/ 3003 w 3003"/>
                <a:gd name="T7" fmla="*/ 16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3" h="922">
                  <a:moveTo>
                    <a:pt x="1551" y="0"/>
                  </a:moveTo>
                  <a:lnTo>
                    <a:pt x="0" y="922"/>
                  </a:lnTo>
                  <a:lnTo>
                    <a:pt x="1459" y="922"/>
                  </a:lnTo>
                  <a:lnTo>
                    <a:pt x="3003" y="16"/>
                  </a:lnTo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9" name="Line 11"/>
            <p:cNvSpPr>
              <a:spLocks noChangeShapeType="1"/>
            </p:cNvSpPr>
            <p:nvPr/>
          </p:nvSpPr>
          <p:spPr bwMode="auto">
            <a:xfrm rot="16200000">
              <a:off x="2273646" y="4832173"/>
              <a:ext cx="493195" cy="0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 flipV="1">
              <a:off x="2443581" y="4820673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1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443195" y="3954387"/>
              <a:ext cx="544304" cy="344981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Oil</a:t>
              </a: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43581" y="4585575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3" name="Line 44"/>
            <p:cNvSpPr>
              <a:spLocks noChangeShapeType="1"/>
            </p:cNvSpPr>
            <p:nvPr/>
          </p:nvSpPr>
          <p:spPr bwMode="auto">
            <a:xfrm rot="5400000" flipH="1">
              <a:off x="3323922" y="468907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4" name="Oval 48"/>
            <p:cNvSpPr>
              <a:spLocks noChangeArrowheads="1"/>
            </p:cNvSpPr>
            <p:nvPr/>
          </p:nvSpPr>
          <p:spPr bwMode="auto">
            <a:xfrm>
              <a:off x="2375863" y="4206096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A</a:t>
              </a:r>
            </a:p>
          </p:txBody>
        </p:sp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3373753" y="4112823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D</a:t>
              </a:r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auto">
            <a:xfrm rot="16200000">
              <a:off x="3948722" y="3845782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8" name="Oval 55"/>
            <p:cNvSpPr>
              <a:spLocks noChangeArrowheads="1"/>
            </p:cNvSpPr>
            <p:nvPr/>
          </p:nvSpPr>
          <p:spPr bwMode="auto">
            <a:xfrm>
              <a:off x="4048383" y="3201817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B</a:t>
              </a:r>
            </a:p>
          </p:txBody>
        </p:sp>
        <p:sp>
          <p:nvSpPr>
            <p:cNvPr id="29" name="Freeform 56"/>
            <p:cNvSpPr>
              <a:spLocks/>
            </p:cNvSpPr>
            <p:nvPr/>
          </p:nvSpPr>
          <p:spPr bwMode="auto">
            <a:xfrm>
              <a:off x="4697080" y="1850002"/>
              <a:ext cx="2816069" cy="1649522"/>
            </a:xfrm>
            <a:custGeom>
              <a:avLst/>
              <a:gdLst>
                <a:gd name="T0" fmla="*/ 2204 w 2204"/>
                <a:gd name="T1" fmla="*/ 0 h 1291"/>
                <a:gd name="T2" fmla="*/ 0 w 2204"/>
                <a:gd name="T3" fmla="*/ 1291 h 1291"/>
                <a:gd name="T4" fmla="*/ 1475 w 2204"/>
                <a:gd name="T5" fmla="*/ 1291 h 1291"/>
                <a:gd name="T6" fmla="*/ 2197 w 2204"/>
                <a:gd name="T7" fmla="*/ 876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4" h="1291">
                  <a:moveTo>
                    <a:pt x="2204" y="0"/>
                  </a:moveTo>
                  <a:lnTo>
                    <a:pt x="0" y="1291"/>
                  </a:lnTo>
                  <a:lnTo>
                    <a:pt x="1475" y="1291"/>
                  </a:lnTo>
                  <a:lnTo>
                    <a:pt x="2197" y="876"/>
                  </a:lnTo>
                </a:path>
              </a:pathLst>
            </a:custGeom>
            <a:solidFill>
              <a:srgbClr val="FF7C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30" name="Line 19"/>
            <p:cNvSpPr>
              <a:spLocks noChangeShapeType="1"/>
            </p:cNvSpPr>
            <p:nvPr/>
          </p:nvSpPr>
          <p:spPr bwMode="auto">
            <a:xfrm rot="16200000">
              <a:off x="6497750" y="233042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31" name="Oval 54"/>
            <p:cNvSpPr>
              <a:spLocks noChangeArrowheads="1"/>
            </p:cNvSpPr>
            <p:nvPr/>
          </p:nvSpPr>
          <p:spPr bwMode="auto">
            <a:xfrm>
              <a:off x="6592300" y="1732452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C</a:t>
              </a:r>
            </a:p>
          </p:txBody>
        </p:sp>
        <p:sp>
          <p:nvSpPr>
            <p:cNvPr id="32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6283095" y="2752064"/>
              <a:ext cx="544304" cy="344981"/>
            </a:xfrm>
            <a:prstGeom prst="rect">
              <a:avLst/>
            </a:prstGeom>
            <a:solidFill>
              <a:srgbClr val="FF7C8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+mn-lt"/>
                </a:rPr>
                <a:t>Gas</a:t>
              </a:r>
            </a:p>
          </p:txBody>
        </p:sp>
        <p:sp>
          <p:nvSpPr>
            <p:cNvPr id="33" name="Line 39"/>
            <p:cNvSpPr>
              <a:spLocks noChangeShapeType="1"/>
            </p:cNvSpPr>
            <p:nvPr/>
          </p:nvSpPr>
          <p:spPr bwMode="auto">
            <a:xfrm rot="5400000" flipH="1">
              <a:off x="5378477" y="3503356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34" name="Oval 52"/>
            <p:cNvSpPr>
              <a:spLocks noChangeArrowheads="1"/>
            </p:cNvSpPr>
            <p:nvPr/>
          </p:nvSpPr>
          <p:spPr bwMode="auto">
            <a:xfrm>
              <a:off x="5439807" y="2872168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1, 2 and 3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72071" y="1765733"/>
            <a:ext cx="6973704" cy="22760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93738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2570163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 </a:t>
            </a:r>
            <a:endParaRPr lang="en-US" sz="1400" dirty="0" smtClean="0">
              <a:latin typeface="Times New Roman"/>
              <a:ea typeface="Times New Roman"/>
            </a:endParaRPr>
          </a:p>
          <a:p>
            <a:pPr marL="693738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2570163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1)	Shale:  	V = 8000 ft/s;    Density = 2.20 gm/cc</a:t>
            </a:r>
            <a:endParaRPr lang="en-US" sz="1400" dirty="0" smtClean="0">
              <a:latin typeface="Times New Roman"/>
              <a:ea typeface="Times New Roman"/>
            </a:endParaRPr>
          </a:p>
          <a:p>
            <a:pPr marL="693738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2570163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2)	Water sand:  	V = 7800 ft/s;    Density = 2.15 gm/cc</a:t>
            </a:r>
            <a:endParaRPr lang="en-US" sz="1400" dirty="0" smtClean="0">
              <a:latin typeface="Times New Roman"/>
              <a:ea typeface="Times New Roman"/>
            </a:endParaRPr>
          </a:p>
          <a:p>
            <a:pPr marL="693738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2570163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3)	Oil sand:  	V = 7100 ft/s;    Density = 2.11 gm/cc</a:t>
            </a:r>
            <a:endParaRPr lang="en-US" sz="1400" dirty="0" smtClean="0">
              <a:latin typeface="Times New Roman"/>
              <a:ea typeface="Times New Roman"/>
            </a:endParaRPr>
          </a:p>
          <a:p>
            <a:pPr marL="693738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2570163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4)	Gas sand:  	V = 6400 ft/s;    Density = 1.96 gm/cc</a:t>
            </a:r>
            <a:endParaRPr lang="en-US" sz="1400" dirty="0" smtClean="0">
              <a:latin typeface="Times New Roman"/>
              <a:ea typeface="Times New Roman"/>
            </a:endParaRPr>
          </a:p>
          <a:p>
            <a:pPr>
              <a:lnSpc>
                <a:spcPct val="120000"/>
              </a:lnSpc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20262" y="1024759"/>
            <a:ext cx="62372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are given data representative of an area</a:t>
            </a:r>
          </a:p>
          <a:p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For example, Gulf of Mexico data: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8428" y="3936127"/>
            <a:ext cx="6159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will calculate five reflection coefficients: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08706" y="4014998"/>
            <a:ext cx="611289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93738" marR="0" indent="-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2570163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 </a:t>
            </a:r>
            <a:endParaRPr lang="en-US" sz="1400" dirty="0" smtClean="0">
              <a:latin typeface="Times New Roman"/>
              <a:ea typeface="Times New Roman"/>
            </a:endParaRPr>
          </a:p>
          <a:p>
            <a:pPr marL="520700" indent="-457200">
              <a:lnSpc>
                <a:spcPct val="120000"/>
              </a:lnSpc>
              <a:tabLst>
                <a:tab pos="3436938" algn="l"/>
              </a:tabLst>
            </a:pPr>
            <a:r>
              <a:rPr lang="en-US" sz="2000" dirty="0" smtClean="0">
                <a:latin typeface="Helvetica"/>
                <a:ea typeface="Times New Roman"/>
                <a:cs typeface="Times New Roman"/>
              </a:rPr>
              <a:t> 1)	</a:t>
            </a:r>
            <a:r>
              <a:rPr lang="en-US" sz="2000" dirty="0" smtClean="0">
                <a:latin typeface="Helvetica" pitchFamily="34" charset="0"/>
                <a:cs typeface="Helvetica" pitchFamily="34" charset="0"/>
              </a:rPr>
              <a:t>Shale over water sand	RC = ________ </a:t>
            </a:r>
          </a:p>
          <a:p>
            <a:pPr marL="520700" indent="-457200">
              <a:lnSpc>
                <a:spcPct val="120000"/>
              </a:lnSpc>
              <a:tabLst>
                <a:tab pos="3436938" algn="l"/>
              </a:tabLst>
            </a:pPr>
            <a:r>
              <a:rPr lang="en-US" sz="2000" dirty="0" smtClean="0">
                <a:latin typeface="Helvetica" pitchFamily="34" charset="0"/>
                <a:cs typeface="Helvetica" pitchFamily="34" charset="0"/>
              </a:rPr>
              <a:t> 2)	Shale over oil sand	RC = ________ </a:t>
            </a:r>
          </a:p>
          <a:p>
            <a:pPr marL="520700" indent="-457200">
              <a:lnSpc>
                <a:spcPct val="120000"/>
              </a:lnSpc>
              <a:tabLst>
                <a:tab pos="3436938" algn="l"/>
              </a:tabLst>
            </a:pPr>
            <a:r>
              <a:rPr lang="en-US" sz="2000" dirty="0" smtClean="0">
                <a:latin typeface="Helvetica" pitchFamily="34" charset="0"/>
                <a:cs typeface="Helvetica" pitchFamily="34" charset="0"/>
              </a:rPr>
              <a:t> 3)	Shale over gas sand	RC = ________</a:t>
            </a:r>
          </a:p>
          <a:p>
            <a:pPr marL="520700" indent="-457200">
              <a:lnSpc>
                <a:spcPct val="120000"/>
              </a:lnSpc>
              <a:tabLst>
                <a:tab pos="3436938" algn="l"/>
              </a:tabLst>
            </a:pPr>
            <a:r>
              <a:rPr lang="en-US" sz="2000" dirty="0" smtClean="0">
                <a:latin typeface="Helvetica" pitchFamily="34" charset="0"/>
                <a:cs typeface="Helvetica" pitchFamily="34" charset="0"/>
              </a:rPr>
              <a:t> 4)	Gas sand over oil sand	RC = ________ GOC</a:t>
            </a:r>
          </a:p>
          <a:p>
            <a:pPr marL="520700" indent="-457200">
              <a:lnSpc>
                <a:spcPct val="120000"/>
              </a:lnSpc>
              <a:tabLst>
                <a:tab pos="3436938" algn="l"/>
              </a:tabLst>
            </a:pPr>
            <a:r>
              <a:rPr lang="en-US" sz="2000" dirty="0" smtClean="0">
                <a:latin typeface="Helvetica" pitchFamily="34" charset="0"/>
                <a:cs typeface="Helvetica" pitchFamily="34" charset="0"/>
              </a:rPr>
              <a:t> 5)	Oil sand over water sand	RC = _______ OWC</a:t>
            </a:r>
            <a:r>
              <a:rPr lang="en-US" sz="2000" dirty="0" smtClean="0"/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Draw Four Zero-Phase Wavelets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765739" y="1974768"/>
            <a:ext cx="5774622" cy="4328876"/>
            <a:chOff x="2365641" y="1646846"/>
            <a:chExt cx="5174719" cy="4328876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369474" y="1646846"/>
              <a:ext cx="5170886" cy="43288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V="1">
              <a:off x="2365641" y="1848724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2373307" y="2932221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7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871614" y="22614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8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5340146" y="49152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2381387" y="4683833"/>
              <a:ext cx="2144564" cy="1269635"/>
            </a:xfrm>
            <a:custGeom>
              <a:avLst/>
              <a:gdLst>
                <a:gd name="connsiteX0" fmla="*/ 322342 w 2111672"/>
                <a:gd name="connsiteY0" fmla="*/ 0 h 1269635"/>
                <a:gd name="connsiteX1" fmla="*/ 2111672 w 2111672"/>
                <a:gd name="connsiteY1" fmla="*/ 0 h 1269635"/>
                <a:gd name="connsiteX2" fmla="*/ 0 w 2111672"/>
                <a:gd name="connsiteY2" fmla="*/ 1269635 h 1269635"/>
                <a:gd name="connsiteX3" fmla="*/ 0 w 2111672"/>
                <a:gd name="connsiteY3" fmla="*/ 184196 h 12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672" h="1269635">
                  <a:moveTo>
                    <a:pt x="322342" y="0"/>
                  </a:moveTo>
                  <a:lnTo>
                    <a:pt x="2111672" y="0"/>
                  </a:lnTo>
                  <a:lnTo>
                    <a:pt x="0" y="1269635"/>
                  </a:lnTo>
                  <a:lnTo>
                    <a:pt x="0" y="184196"/>
                  </a:lnTo>
                </a:path>
              </a:pathLst>
            </a:cu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1" dirty="0"/>
            </a:p>
          </p:txBody>
        </p:sp>
        <p:sp>
          <p:nvSpPr>
            <p:cNvPr id="10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66580" y="5141378"/>
              <a:ext cx="760236" cy="344981"/>
            </a:xfrm>
            <a:prstGeom prst="rect">
              <a:avLst/>
            </a:prstGeom>
            <a:solidFill>
              <a:srgbClr val="3399FF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+mn-lt"/>
                </a:rPr>
                <a:t>Water</a:t>
              </a:r>
            </a:p>
          </p:txBody>
        </p:sp>
        <p:sp>
          <p:nvSpPr>
            <p:cNvPr id="11" name="Freeform 57"/>
            <p:cNvSpPr>
              <a:spLocks/>
            </p:cNvSpPr>
            <p:nvPr/>
          </p:nvSpPr>
          <p:spPr bwMode="auto">
            <a:xfrm>
              <a:off x="2705701" y="3481511"/>
              <a:ext cx="3836958" cy="1205004"/>
            </a:xfrm>
            <a:custGeom>
              <a:avLst/>
              <a:gdLst>
                <a:gd name="T0" fmla="*/ 1551 w 3003"/>
                <a:gd name="T1" fmla="*/ 0 h 922"/>
                <a:gd name="T2" fmla="*/ 0 w 3003"/>
                <a:gd name="T3" fmla="*/ 922 h 922"/>
                <a:gd name="T4" fmla="*/ 1459 w 3003"/>
                <a:gd name="T5" fmla="*/ 922 h 922"/>
                <a:gd name="T6" fmla="*/ 3003 w 3003"/>
                <a:gd name="T7" fmla="*/ 16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3" h="922">
                  <a:moveTo>
                    <a:pt x="1551" y="0"/>
                  </a:moveTo>
                  <a:lnTo>
                    <a:pt x="0" y="922"/>
                  </a:lnTo>
                  <a:lnTo>
                    <a:pt x="1459" y="922"/>
                  </a:lnTo>
                  <a:lnTo>
                    <a:pt x="3003" y="16"/>
                  </a:lnTo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rot="16200000">
              <a:off x="2273646" y="4832173"/>
              <a:ext cx="493195" cy="0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 flipV="1">
              <a:off x="2443581" y="4820673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14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443195" y="3954387"/>
              <a:ext cx="544304" cy="344981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Oil</a:t>
              </a: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443581" y="4585575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16" name="Line 44"/>
            <p:cNvSpPr>
              <a:spLocks noChangeShapeType="1"/>
            </p:cNvSpPr>
            <p:nvPr/>
          </p:nvSpPr>
          <p:spPr bwMode="auto">
            <a:xfrm rot="5400000" flipH="1">
              <a:off x="3323922" y="468907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17" name="Oval 48"/>
            <p:cNvSpPr>
              <a:spLocks noChangeArrowheads="1"/>
            </p:cNvSpPr>
            <p:nvPr/>
          </p:nvSpPr>
          <p:spPr bwMode="auto">
            <a:xfrm>
              <a:off x="2375863" y="4206096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 dirty="0">
                  <a:latin typeface="+mn-lt"/>
                </a:rPr>
                <a:t>A</a:t>
              </a:r>
            </a:p>
          </p:txBody>
        </p:sp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3373753" y="4112823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 dirty="0">
                  <a:latin typeface="+mn-lt"/>
                </a:rPr>
                <a:t>D</a:t>
              </a:r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 rot="16200000">
              <a:off x="3948722" y="3845782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20" name="Oval 55"/>
            <p:cNvSpPr>
              <a:spLocks noChangeArrowheads="1"/>
            </p:cNvSpPr>
            <p:nvPr/>
          </p:nvSpPr>
          <p:spPr bwMode="auto">
            <a:xfrm>
              <a:off x="4048383" y="3201817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 dirty="0">
                  <a:latin typeface="+mn-lt"/>
                </a:rPr>
                <a:t>B</a:t>
              </a:r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4697080" y="1850002"/>
              <a:ext cx="2816069" cy="1649522"/>
            </a:xfrm>
            <a:custGeom>
              <a:avLst/>
              <a:gdLst>
                <a:gd name="T0" fmla="*/ 2204 w 2204"/>
                <a:gd name="T1" fmla="*/ 0 h 1291"/>
                <a:gd name="T2" fmla="*/ 0 w 2204"/>
                <a:gd name="T3" fmla="*/ 1291 h 1291"/>
                <a:gd name="T4" fmla="*/ 1475 w 2204"/>
                <a:gd name="T5" fmla="*/ 1291 h 1291"/>
                <a:gd name="T6" fmla="*/ 2197 w 2204"/>
                <a:gd name="T7" fmla="*/ 876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4" h="1291">
                  <a:moveTo>
                    <a:pt x="2204" y="0"/>
                  </a:moveTo>
                  <a:lnTo>
                    <a:pt x="0" y="1291"/>
                  </a:lnTo>
                  <a:lnTo>
                    <a:pt x="1475" y="1291"/>
                  </a:lnTo>
                  <a:lnTo>
                    <a:pt x="2197" y="876"/>
                  </a:lnTo>
                </a:path>
              </a:pathLst>
            </a:custGeom>
            <a:solidFill>
              <a:srgbClr val="FF7C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 rot="16200000">
              <a:off x="6497750" y="233042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auto">
            <a:xfrm>
              <a:off x="6592300" y="1732452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 dirty="0">
                  <a:latin typeface="+mn-lt"/>
                </a:rPr>
                <a:t>C</a:t>
              </a:r>
            </a:p>
          </p:txBody>
        </p:sp>
        <p:sp>
          <p:nvSpPr>
            <p:cNvPr id="24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6283095" y="2752064"/>
              <a:ext cx="544304" cy="344981"/>
            </a:xfrm>
            <a:prstGeom prst="rect">
              <a:avLst/>
            </a:prstGeom>
            <a:solidFill>
              <a:srgbClr val="FF7C8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8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+mn-lt"/>
                </a:rPr>
                <a:t>Gas</a:t>
              </a:r>
            </a:p>
          </p:txBody>
        </p:sp>
        <p:sp>
          <p:nvSpPr>
            <p:cNvPr id="25" name="Line 39"/>
            <p:cNvSpPr>
              <a:spLocks noChangeShapeType="1"/>
            </p:cNvSpPr>
            <p:nvPr/>
          </p:nvSpPr>
          <p:spPr bwMode="auto">
            <a:xfrm rot="5400000" flipH="1">
              <a:off x="5378477" y="3503356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800" b="1" dirty="0">
                <a:latin typeface="+mn-lt"/>
              </a:endParaRPr>
            </a:p>
          </p:txBody>
        </p:sp>
        <p:sp>
          <p:nvSpPr>
            <p:cNvPr id="26" name="Oval 52"/>
            <p:cNvSpPr>
              <a:spLocks noChangeArrowheads="1"/>
            </p:cNvSpPr>
            <p:nvPr/>
          </p:nvSpPr>
          <p:spPr bwMode="auto">
            <a:xfrm>
              <a:off x="5439807" y="2872168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 dirty="0">
                  <a:latin typeface="+mn-lt"/>
                </a:rPr>
                <a:t>E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20262" y="1024759"/>
            <a:ext cx="8387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Given the RCs and a wavelet at location A (shale over water sand), you will draw wavelets at B, C, D and E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 rot="960000">
            <a:off x="945931" y="4792719"/>
            <a:ext cx="804041" cy="394138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26a/b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36679</TotalTime>
  <Words>329</Words>
  <Application>Microsoft Macintosh PowerPoint</Application>
  <PresentationFormat>On-screen Show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Default Design</vt:lpstr>
      <vt:lpstr>Exercise 26a/b</vt:lpstr>
      <vt:lpstr>Steps 1, 2 and 3</vt:lpstr>
      <vt:lpstr>Draw Four Zero-Phase Wavelets</vt:lpstr>
      <vt:lpstr>Exercise 26a/b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320</cp:revision>
  <cp:lastPrinted>2015-01-27T13:39:19Z</cp:lastPrinted>
  <dcterms:created xsi:type="dcterms:W3CDTF">2001-11-20T13:29:42Z</dcterms:created>
  <dcterms:modified xsi:type="dcterms:W3CDTF">2016-10-27T21:13:02Z</dcterms:modified>
</cp:coreProperties>
</file>